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76" r:id="rId3"/>
    <p:sldId id="345" r:id="rId4"/>
    <p:sldId id="374" r:id="rId5"/>
    <p:sldId id="408" r:id="rId6"/>
    <p:sldId id="403" r:id="rId7"/>
    <p:sldId id="404" r:id="rId8"/>
    <p:sldId id="407" r:id="rId9"/>
    <p:sldId id="396" r:id="rId10"/>
    <p:sldId id="376" r:id="rId11"/>
    <p:sldId id="389" r:id="rId12"/>
    <p:sldId id="377" r:id="rId13"/>
    <p:sldId id="390" r:id="rId14"/>
    <p:sldId id="409" r:id="rId15"/>
    <p:sldId id="410" r:id="rId16"/>
    <p:sldId id="411" r:id="rId17"/>
    <p:sldId id="378" r:id="rId18"/>
    <p:sldId id="400" r:id="rId19"/>
    <p:sldId id="401" r:id="rId20"/>
    <p:sldId id="402" r:id="rId21"/>
    <p:sldId id="391" r:id="rId22"/>
    <p:sldId id="379" r:id="rId23"/>
    <p:sldId id="380" r:id="rId24"/>
    <p:sldId id="381" r:id="rId25"/>
    <p:sldId id="392" r:id="rId26"/>
    <p:sldId id="393" r:id="rId27"/>
    <p:sldId id="394" r:id="rId28"/>
    <p:sldId id="406" r:id="rId29"/>
    <p:sldId id="386" r:id="rId30"/>
    <p:sldId id="387" r:id="rId31"/>
    <p:sldId id="397" r:id="rId32"/>
    <p:sldId id="398" r:id="rId33"/>
    <p:sldId id="399" r:id="rId34"/>
    <p:sldId id="373" r:id="rId35"/>
    <p:sldId id="34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2744" autoAdjust="0"/>
  </p:normalViewPr>
  <p:slideViewPr>
    <p:cSldViewPr>
      <p:cViewPr>
        <p:scale>
          <a:sx n="75" d="100"/>
          <a:sy n="75" d="100"/>
        </p:scale>
        <p:origin x="-99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26/11/2013</a:t>
            </a: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55576" y="393305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11 – Sistemas de Equações Lineares / Parte 4 </a:t>
            </a:r>
          </a:p>
          <a:p>
            <a:r>
              <a:rPr lang="pt-BR" sz="2400" b="1" dirty="0" smtClean="0"/>
              <a:t>Convergência e Sistemas </a:t>
            </a:r>
            <a:r>
              <a:rPr lang="pt-BR" sz="2400" b="1" dirty="0" err="1" smtClean="0"/>
              <a:t>mal-condicionados</a:t>
            </a:r>
            <a:endParaRPr lang="pt-BR" sz="2400" b="1" dirty="0"/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 smtClean="0"/>
                  <a:t> </a:t>
                </a:r>
              </a:p>
              <a:p>
                <a:pPr lvl="1"/>
                <a:r>
                  <a:rPr lang="pt-BR" dirty="0" smtClean="0"/>
                  <a:t>é uma matriz diagonal estritamente dominante por linha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/>
                  <a:t> </a:t>
                </a:r>
              </a:p>
              <a:p>
                <a:pPr lvl="1"/>
                <a:r>
                  <a:rPr lang="pt-BR" dirty="0"/>
                  <a:t>é uma matriz diagonal estritamente dominante por </a:t>
                </a:r>
                <a:r>
                  <a:rPr lang="pt-BR" dirty="0" smtClean="0"/>
                  <a:t>coluna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- Autovalores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00808"/>
            <a:ext cx="893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44" y="3140968"/>
            <a:ext cx="4953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1560" y="5517232"/>
            <a:ext cx="8153400" cy="1152128"/>
          </a:xfrm>
        </p:spPr>
        <p:txBody>
          <a:bodyPr/>
          <a:lstStyle/>
          <a:p>
            <a:r>
              <a:rPr lang="pt-BR" dirty="0" smtClean="0"/>
              <a:t>Isto é, </a:t>
            </a:r>
            <a:r>
              <a:rPr lang="pt-BR" dirty="0" err="1" smtClean="0"/>
              <a:t>det</a:t>
            </a:r>
            <a:r>
              <a:rPr lang="pt-BR" dirty="0" smtClean="0"/>
              <a:t>(A – </a:t>
            </a:r>
            <a:r>
              <a:rPr lang="pt-BR" dirty="0" err="1" smtClean="0">
                <a:latin typeface="Symbol" panose="05050102010706020507" pitchFamily="18" charset="2"/>
              </a:rPr>
              <a:t>l</a:t>
            </a:r>
            <a:r>
              <a:rPr lang="pt-BR" dirty="0" err="1" smtClean="0"/>
              <a:t>I</a:t>
            </a:r>
            <a:r>
              <a:rPr lang="pt-BR" dirty="0" smtClean="0"/>
              <a:t>)=0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39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060848"/>
                <a:ext cx="8153400" cy="4035152"/>
              </a:xfrm>
            </p:spPr>
            <p:txBody>
              <a:bodyPr/>
              <a:lstStyle/>
              <a:p>
                <a:r>
                  <a:rPr lang="pt-BR" dirty="0" smtClean="0"/>
                  <a:t>Calcular os autovalores da matriz A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:r>
                  <a:rPr lang="pt-BR" dirty="0" err="1" smtClean="0"/>
                  <a:t>det</a:t>
                </a:r>
                <a:r>
                  <a:rPr lang="pt-BR" dirty="0" smtClean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r>
                  <a:rPr lang="pt-BR" dirty="0" smtClean="0"/>
                  <a:t>) = 0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4−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−10=0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=−1</m:t>
                    </m:r>
                  </m:oMath>
                </a14:m>
                <a:endParaRPr lang="pt-BR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6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060848"/>
                <a:ext cx="8153400" cy="4035152"/>
              </a:xfrm>
              <a:blipFill rotWithShape="1">
                <a:blip r:embed="rId2"/>
                <a:stretch>
                  <a:fillRect l="-449" t="-1511" b="-12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 (voltando...)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Considerando o sistema de equações lineares na forma: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r>
                  <a:rPr lang="pt-BR" dirty="0"/>
                  <a:t>	</a:t>
                </a:r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</m:oMath>
                </a14:m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Como garantir a convergência?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2771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326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91343"/>
            <a:ext cx="2133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8" y="5719930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13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228184" y="1519436"/>
            <a:ext cx="2537864" cy="491505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/>
              <a:t>Da propriedade 5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847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2" y="1772816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1" y="2708920"/>
            <a:ext cx="2762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71" y="2708920"/>
            <a:ext cx="2409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228184" y="2741712"/>
            <a:ext cx="2537864" cy="4915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sz="2000" dirty="0" smtClean="0"/>
              <a:t>Da aula passada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77654" y="4077072"/>
            <a:ext cx="7178721" cy="4915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sz="2000" dirty="0" smtClean="0"/>
              <a:t>Se B é de diagonal estritamente dominante, temos:</a:t>
            </a:r>
            <a:endParaRPr lang="pt-BR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08" y="4567409"/>
            <a:ext cx="4248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64350" y="6021288"/>
            <a:ext cx="7178721" cy="4915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sz="2000" dirty="0" smtClean="0"/>
              <a:t>Logo: </a:t>
            </a:r>
            <a:endParaRPr lang="pt-BR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02" y="6049492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6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9080"/>
          </a:xfrm>
        </p:spPr>
        <p:txBody>
          <a:bodyPr>
            <a:normAutofit/>
          </a:bodyPr>
          <a:lstStyle/>
          <a:p>
            <a:r>
              <a:rPr lang="pt-BR" dirty="0" smtClean="0"/>
              <a:t>Considerando a norma da soma dos vetores: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Recursivamente: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9608"/>
            <a:ext cx="3276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083"/>
            <a:ext cx="23526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86480"/>
            <a:ext cx="5324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" y="5373216"/>
            <a:ext cx="3876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148064" y="4830817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 como:</a:t>
            </a:r>
            <a:endParaRPr lang="pt-BR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25" y="4756403"/>
            <a:ext cx="1333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8" y="5420841"/>
            <a:ext cx="318135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0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</a:t>
            </a:r>
            <a:r>
              <a:rPr lang="pt-BR" baseline="0" dirty="0" smtClean="0"/>
              <a:t> 3.2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4293096"/>
            <a:ext cx="8153400" cy="8668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Matriz não-singular: determinante não-nulo.</a:t>
            </a:r>
          </a:p>
          <a:p>
            <a:r>
              <a:rPr lang="pt-BR" dirty="0" smtClean="0"/>
              <a:t>Demonstração em [4]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7" y="1700808"/>
            <a:ext cx="88677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Questão de Prova (2013.1)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8828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(Resposta)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r>
              <a:rPr lang="pt-BR" dirty="0" smtClean="0"/>
              <a:t>A matriz A é de diagonal estritamente dominante?</a:t>
            </a:r>
          </a:p>
          <a:p>
            <a:pPr lvl="1"/>
            <a:r>
              <a:rPr lang="pt-BR" dirty="0" smtClean="0"/>
              <a:t>Não...</a:t>
            </a:r>
          </a:p>
          <a:p>
            <a:pPr lvl="1"/>
            <a:r>
              <a:rPr lang="pt-BR" dirty="0" smtClean="0"/>
              <a:t>0&lt;6+16 (não é pelo critério das linhas)</a:t>
            </a:r>
          </a:p>
          <a:p>
            <a:pPr lvl="1"/>
            <a:r>
              <a:rPr lang="pt-BR" dirty="0" smtClean="0"/>
              <a:t>0&lt;12+10 (nem pelo das colunas)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45384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0" y="4369309"/>
            <a:ext cx="3362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(Resposta)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475252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Mas, poderíamos escalonar o sistema para: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Nesse caso, a matriz A é de diagonal estritamente dominante por </a:t>
            </a:r>
            <a:r>
              <a:rPr lang="pt-BR" dirty="0" smtClean="0"/>
              <a:t>linha.</a:t>
            </a:r>
            <a:endParaRPr lang="pt-BR" dirty="0" smtClean="0"/>
          </a:p>
          <a:p>
            <a:pPr lvl="1"/>
            <a:r>
              <a:rPr lang="pt-BR" dirty="0" smtClean="0"/>
              <a:t>É importante </a:t>
            </a:r>
            <a:r>
              <a:rPr lang="pt-BR" dirty="0" smtClean="0"/>
              <a:t>salientar que basta que A seja de diagonal estritamente dominante apenas por linha ou apenas por coluna</a:t>
            </a:r>
          </a:p>
          <a:p>
            <a:r>
              <a:rPr lang="pt-BR" dirty="0" smtClean="0"/>
              <a:t>Logo, podemos garantir a convergência.</a:t>
            </a:r>
          </a:p>
          <a:p>
            <a:pPr lvl="1"/>
            <a:r>
              <a:rPr lang="pt-BR" dirty="0" smtClean="0"/>
              <a:t>Deixamos o restante da questão como exercício.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36" y="2564904"/>
            <a:ext cx="3143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passada...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pt-BR" dirty="0" smtClean="0"/>
              <a:t>Métodos Iterativos</a:t>
            </a:r>
          </a:p>
          <a:p>
            <a:pPr lvl="1"/>
            <a:r>
              <a:rPr lang="pt-BR" dirty="0" smtClean="0"/>
              <a:t>Jacobi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Gauss-</a:t>
            </a:r>
            <a:r>
              <a:rPr lang="pt-BR" dirty="0" err="1" smtClean="0"/>
              <a:t>Seidel</a:t>
            </a: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6086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04" y="3549603"/>
            <a:ext cx="762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475413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3.2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“Devemos salientar que</a:t>
            </a:r>
            <a:r>
              <a:rPr lang="pt-BR" baseline="0" dirty="0" smtClean="0"/>
              <a:t> as condições apresentadas no Teorema 3.2 são suficientes e não necessárias. 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“O que significa</a:t>
            </a:r>
            <a:r>
              <a:rPr lang="pt-BR" baseline="0" dirty="0" smtClean="0"/>
              <a:t> dizer que se tais condições não forem satisfeitas, nada se pode afirmar pois uma das seguintes situações pode ocorrer:</a:t>
            </a:r>
            <a:r>
              <a:rPr lang="pt-BR" dirty="0" smtClean="0"/>
              <a:t>”</a:t>
            </a:r>
          </a:p>
          <a:p>
            <a:pPr lvl="1"/>
            <a:r>
              <a:rPr lang="pt-BR" dirty="0" smtClean="0"/>
              <a:t>Não</a:t>
            </a:r>
            <a:r>
              <a:rPr lang="pt-BR" baseline="0" dirty="0" smtClean="0"/>
              <a:t> converge por nenhum dos métodos (Jacobi / Gauss-</a:t>
            </a:r>
            <a:r>
              <a:rPr lang="pt-BR" baseline="0" dirty="0" err="1" smtClean="0"/>
              <a:t>Seidel</a:t>
            </a:r>
            <a:r>
              <a:rPr lang="pt-BR" baseline="0" dirty="0" smtClean="0"/>
              <a:t>)</a:t>
            </a:r>
          </a:p>
          <a:p>
            <a:pPr lvl="1"/>
            <a:r>
              <a:rPr lang="pt-BR" dirty="0" smtClean="0"/>
              <a:t>Converge por um deles e diverge pelo outro</a:t>
            </a:r>
          </a:p>
          <a:p>
            <a:pPr lvl="1"/>
            <a:r>
              <a:rPr lang="pt-BR" dirty="0" smtClean="0"/>
              <a:t>Converge por ambos os métodos</a:t>
            </a:r>
          </a:p>
        </p:txBody>
      </p:sp>
    </p:spTree>
    <p:extLst>
      <p:ext uri="{BB962C8B-B14F-4D97-AF65-F5344CB8AC3E}">
        <p14:creationId xmlns:p14="http://schemas.microsoft.com/office/powerpoint/2010/main" val="38720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</a:t>
            </a:r>
            <a:r>
              <a:rPr lang="pt-BR" baseline="0" dirty="0" smtClean="0"/>
              <a:t> 3.3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581128"/>
            <a:ext cx="8153400" cy="1514872"/>
          </a:xfrm>
        </p:spPr>
        <p:txBody>
          <a:bodyPr/>
          <a:lstStyle/>
          <a:p>
            <a:r>
              <a:rPr lang="pt-BR" dirty="0" smtClean="0"/>
              <a:t>Demonstração em [5]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" y="1738127"/>
            <a:ext cx="8963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Mal-Condicionados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“Um sistema de equações lineares é dito ser mal-</a:t>
            </a:r>
            <a:r>
              <a:rPr lang="pt-BR" baseline="0" dirty="0" smtClean="0"/>
              <a:t> condicionado se sua solução é muito sensível às pequenas mudanças em algum ou alguns coeficientes das equações.</a:t>
            </a:r>
            <a:r>
              <a:rPr lang="pt-BR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9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293096"/>
            <a:ext cx="8153400" cy="180290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1" y="1771650"/>
            <a:ext cx="7410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3" y="3429000"/>
            <a:ext cx="6219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6" y="4149080"/>
            <a:ext cx="8858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08" y="6165304"/>
            <a:ext cx="626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Esse exemplo mostra a instabilidade do sistema, pois, alterando</a:t>
            </a:r>
            <a:r>
              <a:rPr lang="pt-BR" baseline="0" dirty="0" smtClean="0"/>
              <a:t> apenas um de seus coeficientes em 0,099, sua solução foi multiplicada por aproximadamente um fator 100 (em módulo).</a:t>
            </a:r>
          </a:p>
          <a:p>
            <a:r>
              <a:rPr lang="pt-BR" dirty="0" smtClean="0"/>
              <a:t>Importante notar que, geralmente, os coeficientes das equações não são conhecidos exatamente. Podem ter sido obtidos de arredondamento, experimento, modelagem matemática, etc. Logo, possivelmente imprecisos.</a:t>
            </a:r>
          </a:p>
        </p:txBody>
      </p:sp>
    </p:spTree>
    <p:extLst>
      <p:ext uri="{BB962C8B-B14F-4D97-AF65-F5344CB8AC3E}">
        <p14:creationId xmlns:p14="http://schemas.microsoft.com/office/powerpoint/2010/main" val="38978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r>
              <a:rPr lang="pt-BR" dirty="0" smtClean="0"/>
              <a:t>Como reconhecer se um sistema de equações lineares é </a:t>
            </a:r>
            <a:r>
              <a:rPr lang="pt-BR" dirty="0" err="1" smtClean="0"/>
              <a:t>mal-condicionado</a:t>
            </a:r>
            <a:r>
              <a:rPr lang="pt-BR" dirty="0" smtClean="0"/>
              <a:t>?</a:t>
            </a:r>
          </a:p>
          <a:p>
            <a:r>
              <a:rPr lang="pt-BR" dirty="0" smtClean="0"/>
              <a:t>“A resposta a essa</a:t>
            </a:r>
            <a:r>
              <a:rPr lang="pt-BR" baseline="0" dirty="0" smtClean="0"/>
              <a:t> questão é bastante complexa. Um estudo sobre alguns critérios </a:t>
            </a:r>
            <a:r>
              <a:rPr lang="pt-BR" baseline="0" dirty="0" smtClean="0"/>
              <a:t>de </a:t>
            </a:r>
            <a:r>
              <a:rPr lang="pt-BR" baseline="0" dirty="0" smtClean="0"/>
              <a:t>identificação de mal-condicionamento de sistemas é apresentado em [6]</a:t>
            </a:r>
            <a:r>
              <a:rPr lang="pt-BR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8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 smtClean="0"/>
              <a:t>Algumas critérios que podem caracterizar o </a:t>
            </a:r>
            <a:r>
              <a:rPr lang="pt-BR" dirty="0" err="1" smtClean="0"/>
              <a:t>mal-condicionamento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t-BR" dirty="0" smtClean="0"/>
              <a:t>Pequeno valor do determinante da matriz dos coeficientes;</a:t>
            </a:r>
          </a:p>
          <a:p>
            <a:pPr lvl="0"/>
            <a:r>
              <a:rPr lang="pt-BR" dirty="0" smtClean="0"/>
              <a:t>Pequeno valor do determinante</a:t>
            </a:r>
            <a:r>
              <a:rPr lang="pt-BR" baseline="0" dirty="0" smtClean="0"/>
              <a:t> normalizado da matriz dos coeficientes;</a:t>
            </a:r>
          </a:p>
          <a:p>
            <a:pPr lvl="0"/>
            <a:r>
              <a:rPr lang="pt-BR" baseline="0" dirty="0" smtClean="0"/>
              <a:t>Grandes valores dos elementos da matriz inversa dos coeficientes do sistema em estudo;</a:t>
            </a:r>
          </a:p>
          <a:p>
            <a:pPr lvl="0"/>
            <a:r>
              <a:rPr lang="pt-BR" baseline="0" dirty="0" smtClean="0"/>
              <a:t>Número de condição.</a:t>
            </a: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4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373216"/>
            <a:ext cx="8153400" cy="72278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" y="1772816"/>
            <a:ext cx="7924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819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76" y="4005064"/>
            <a:ext cx="6324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3.6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445224"/>
            <a:ext cx="8153400" cy="65077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44824"/>
            <a:ext cx="8343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140968"/>
            <a:ext cx="83153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941168"/>
            <a:ext cx="8153400" cy="115483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2677"/>
            <a:ext cx="7467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933056"/>
            <a:ext cx="6486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garantir (ou verificar) que as soluções através dos métodos e Jacobi e Gauss-</a:t>
            </a:r>
            <a:r>
              <a:rPr lang="pt-BR" dirty="0" err="1" smtClean="0"/>
              <a:t>Seidel</a:t>
            </a:r>
            <a:r>
              <a:rPr lang="pt-BR" dirty="0" smtClean="0"/>
              <a:t> convergem?</a:t>
            </a:r>
          </a:p>
          <a:p>
            <a:r>
              <a:rPr lang="pt-BR" dirty="0" smtClean="0"/>
              <a:t>Como verificar se pequenas alterações nos coeficientes levam a variações nos resultados do sistema?</a:t>
            </a:r>
          </a:p>
          <a:p>
            <a:r>
              <a:rPr lang="pt-BR" dirty="0" smtClean="0"/>
              <a:t>Hoje, vamos estudar:</a:t>
            </a:r>
          </a:p>
          <a:p>
            <a:pPr lvl="1"/>
            <a:r>
              <a:rPr lang="pt-BR" dirty="0" smtClean="0"/>
              <a:t>Convergência de métodos iterativos</a:t>
            </a:r>
          </a:p>
          <a:p>
            <a:pPr lvl="1"/>
            <a:r>
              <a:rPr lang="pt-BR" dirty="0" smtClean="0"/>
              <a:t>Sistemas </a:t>
            </a:r>
            <a:r>
              <a:rPr lang="pt-BR" dirty="0" err="1" smtClean="0"/>
              <a:t>mal-condicionados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1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3.9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484784"/>
                <a:ext cx="8153400" cy="461121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=?</m:t>
                    </m:r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den>
                    </m:f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𝑐𝑜𝑓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Logo, 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1,2969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0,8648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0,2161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0,1441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 smtClean="0"/>
                  <a:t>, temos</a:t>
                </a:r>
                <a:r>
                  <a:rPr lang="pt-BR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𝑐𝑜𝑓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0,1441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0,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2161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0,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8648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1,2969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𝑐𝑜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0,1441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0,8648</m:t>
                              </m:r>
                            </m:e>
                          </m:mr>
                          <m:mr>
                            <m:e>
                              <m:r>
                                <a:rPr lang="pt-BR" i="1">
                                  <a:latin typeface="Cambria Math"/>
                                </a:rPr>
                                <m:t>−0,2161</m:t>
                              </m:r>
                            </m:e>
                            <m:e>
                              <m:r>
                                <a:rPr lang="pt-BR" i="1">
                                  <a:latin typeface="Cambria Math"/>
                                </a:rPr>
                                <m:t>1,2969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,1441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−0,8648</m:t>
                              </m:r>
                            </m:e>
                          </m:mr>
                          <m:m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−0,2161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1,2969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484784"/>
                <a:ext cx="8153400" cy="4611216"/>
              </a:xfrm>
              <a:blipFill rotWithShape="1">
                <a:blip r:embed="rId2"/>
                <a:stretch>
                  <a:fillRect l="-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3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Calculando o valor das normas matriciais: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6464"/>
            <a:ext cx="3714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0680"/>
            <a:ext cx="630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5896"/>
            <a:ext cx="1571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0624"/>
            <a:ext cx="4695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75920"/>
            <a:ext cx="5086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32398"/>
            <a:ext cx="2333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Exempo</a:t>
            </a:r>
            <a:r>
              <a:rPr lang="pt-BR" dirty="0" smtClean="0"/>
              <a:t> 3.9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Logo, calculando o valor no número de condição K(A), temos: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Logo, podemos afirmar que o sistema é </a:t>
            </a:r>
            <a:r>
              <a:rPr lang="pt-BR" dirty="0" err="1" smtClean="0"/>
              <a:t>mal-condicionado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Notar que utilizamos os valores das normais matriciais associadas à norma vetorial ∞.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90241"/>
            <a:ext cx="2819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90241"/>
            <a:ext cx="3505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69" y="3460232"/>
            <a:ext cx="3286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kern="1200" dirty="0" smtClean="0">
                <a:solidFill>
                  <a:schemeClr val="tx1"/>
                </a:solidFill>
              </a:rPr>
              <a:t>[1] Silva, </a:t>
            </a:r>
            <a:r>
              <a:rPr kumimoji="0" lang="pt-BR" sz="2900" kern="1200" dirty="0" err="1" smtClean="0">
                <a:solidFill>
                  <a:schemeClr val="tx1"/>
                </a:solidFill>
              </a:rPr>
              <a:t>Zanoni</a:t>
            </a:r>
            <a:r>
              <a:rPr kumimoji="0" lang="pt-BR" sz="2900" kern="1200" dirty="0" smtClean="0">
                <a:solidFill>
                  <a:schemeClr val="tx1"/>
                </a:solidFill>
              </a:rPr>
              <a:t>; Santos, José Dias. Métodos Numéricos, 3ª Edição. Universitária, Recife, 2010.</a:t>
            </a:r>
            <a:endParaRPr lang="pt-BR" sz="2900" dirty="0" smtClean="0"/>
          </a:p>
          <a:p>
            <a:r>
              <a:rPr lang="pt-BR" dirty="0" smtClean="0"/>
              <a:t>[2] Notas de aula do prof. Divanilson Campelo</a:t>
            </a:r>
            <a:r>
              <a:rPr lang="pt-BR" baseline="0" dirty="0" smtClean="0"/>
              <a:t> </a:t>
            </a:r>
            <a:endParaRPr lang="pt-BR" dirty="0" smtClean="0"/>
          </a:p>
          <a:p>
            <a:r>
              <a:rPr lang="pt-BR" dirty="0" smtClean="0"/>
              <a:t>[3] </a:t>
            </a:r>
            <a:r>
              <a:rPr lang="pt-BR" dirty="0"/>
              <a:t>Ruggiero, Márcia; Lopes, Vera. Cálculo Numérico – Aspectos Teóricos e Computacionais, 2ª Edição. Pearson.  São Paulo, 1996</a:t>
            </a:r>
            <a:r>
              <a:rPr lang="pt-BR" dirty="0" smtClean="0"/>
              <a:t>.</a:t>
            </a:r>
          </a:p>
          <a:p>
            <a:r>
              <a:rPr lang="pt-BR" dirty="0" smtClean="0"/>
              <a:t>[4</a:t>
            </a:r>
            <a:r>
              <a:rPr lang="pt-BR" dirty="0"/>
              <a:t>] </a:t>
            </a:r>
            <a:r>
              <a:rPr lang="pt-BR" dirty="0" err="1" smtClean="0"/>
              <a:t>Hammerlin</a:t>
            </a:r>
            <a:r>
              <a:rPr lang="pt-BR" dirty="0" smtClean="0"/>
              <a:t> G. </a:t>
            </a:r>
            <a:r>
              <a:rPr lang="pt-BR" dirty="0" err="1" smtClean="0"/>
              <a:t>and</a:t>
            </a:r>
            <a:r>
              <a:rPr lang="pt-BR" dirty="0" smtClean="0"/>
              <a:t> Hoffman K. </a:t>
            </a:r>
            <a:r>
              <a:rPr lang="pt-BR" dirty="0" err="1" smtClean="0"/>
              <a:t>Numerical</a:t>
            </a:r>
            <a:r>
              <a:rPr lang="pt-BR" dirty="0" smtClean="0"/>
              <a:t> </a:t>
            </a:r>
            <a:r>
              <a:rPr lang="pt-BR" dirty="0" err="1" smtClean="0"/>
              <a:t>Mathematics</a:t>
            </a:r>
            <a:r>
              <a:rPr lang="pt-BR" dirty="0" smtClean="0"/>
              <a:t>, </a:t>
            </a:r>
            <a:r>
              <a:rPr lang="pt-BR" dirty="0" err="1" smtClean="0"/>
              <a:t>Stringer-Verlag</a:t>
            </a:r>
            <a:r>
              <a:rPr lang="pt-BR" dirty="0" smtClean="0"/>
              <a:t>, New York, 1991.</a:t>
            </a:r>
          </a:p>
          <a:p>
            <a:r>
              <a:rPr lang="pt-BR" dirty="0" smtClean="0"/>
              <a:t>[5] Albrecht P. Análise Numérica – Um curso Moderno, LTC, Rio de </a:t>
            </a:r>
            <a:r>
              <a:rPr lang="pt-BR" dirty="0" err="1" smtClean="0"/>
              <a:t>Janiero</a:t>
            </a:r>
            <a:r>
              <a:rPr lang="pt-BR" dirty="0" smtClean="0"/>
              <a:t>, 1973.</a:t>
            </a:r>
          </a:p>
          <a:p>
            <a:r>
              <a:rPr lang="pt-BR" dirty="0" smtClean="0"/>
              <a:t>[6] Santos J.D.</a:t>
            </a:r>
            <a:r>
              <a:rPr lang="pt-BR" baseline="0" dirty="0" smtClean="0"/>
              <a:t> Análise de Sistemas de Equações Lineares </a:t>
            </a:r>
            <a:r>
              <a:rPr lang="pt-BR" baseline="0" dirty="0" err="1" smtClean="0"/>
              <a:t>Mal-condicionados</a:t>
            </a:r>
            <a:r>
              <a:rPr lang="pt-BR" baseline="0" dirty="0" smtClean="0"/>
              <a:t>. Dissertação de Mestrado, Departamento de Informática, UFPE, Recife, 1981.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Considerando o sistema de equações lineares na forma: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r>
                  <a:rPr lang="pt-BR" dirty="0"/>
                  <a:t>	</a:t>
                </a:r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</m:oMath>
                </a14:m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Como garantir a convergência?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8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– Normas de Vetores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Dado um espaço vetorial V, a norma é uma função que satisfaz aos seguintes postulados: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B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&gt;0 </m:t>
                    </m:r>
                    <m:r>
                      <a:rPr lang="pt-BR" b="0" i="1" smtClean="0">
                        <a:latin typeface="Cambria Math"/>
                      </a:rPr>
                      <m:t>𝑠𝑒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≠0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=0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𝑠𝑒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𝑠𝑒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𝑠𝑒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Desigualdade triangular.</a:t>
                </a:r>
              </a:p>
              <a:p>
                <a:r>
                  <a:rPr lang="pt-BR" dirty="0" smtClean="0"/>
                  <a:t>A norma é uma medida do vetor no espaço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– Normas</a:t>
            </a:r>
            <a:r>
              <a:rPr lang="pt-BR" baseline="0" dirty="0" smtClean="0"/>
              <a:t> de Vetores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Norma da soma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pt-BR" dirty="0" smtClean="0"/>
              </a:p>
              <a:p>
                <a:pPr lvl="0"/>
                <a:r>
                  <a:rPr lang="pt-BR" dirty="0" smtClean="0"/>
                  <a:t>Norma Euclidiana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pt-BR" dirty="0" smtClean="0"/>
              </a:p>
              <a:p>
                <a:r>
                  <a:rPr lang="pt-BR" dirty="0" smtClean="0"/>
                  <a:t>Norma do Máximo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pt-BR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pt-BR" dirty="0" smtClean="0"/>
              </a:p>
              <a:p>
                <a:r>
                  <a:rPr lang="pt-BR" dirty="0" smtClean="0"/>
                  <a:t>E no caso de matrizes?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0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– Normas de Matrizes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157192"/>
            <a:ext cx="8153400" cy="93880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00808"/>
            <a:ext cx="83439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4625"/>
            <a:ext cx="6076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6115"/>
            <a:ext cx="3190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64" y="3691890"/>
            <a:ext cx="393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64" y="4091940"/>
            <a:ext cx="3390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97152"/>
            <a:ext cx="8391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– Normas de Matrizes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700808"/>
            <a:ext cx="7334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9850"/>
            <a:ext cx="7286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1707"/>
            <a:ext cx="7324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7153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Revisão – Diagonal Estritamente Dominante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44639"/>
            <a:ext cx="8943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26" y="3076178"/>
            <a:ext cx="3724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4581128"/>
            <a:ext cx="36099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6784</TotalTime>
  <Words>1108</Words>
  <Application>Microsoft Office PowerPoint</Application>
  <PresentationFormat>On-screen Show (4:3)</PresentationFormat>
  <Paragraphs>148</Paragraphs>
  <Slides>34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Tema do Office</vt:lpstr>
      <vt:lpstr>Mediano</vt:lpstr>
      <vt:lpstr>Cálculo Numérico</vt:lpstr>
      <vt:lpstr>Aula passada...</vt:lpstr>
      <vt:lpstr>Pergunta...</vt:lpstr>
      <vt:lpstr>Convergência</vt:lpstr>
      <vt:lpstr>Revisão – Normas de Vetores</vt:lpstr>
      <vt:lpstr>Revisão – Normas de Vetores</vt:lpstr>
      <vt:lpstr>Revisão – Normas de Matrizes</vt:lpstr>
      <vt:lpstr>Revisão – Normas de Matrizes</vt:lpstr>
      <vt:lpstr>Revisão – Diagonal Estritamente Dominante</vt:lpstr>
      <vt:lpstr>Exemplo</vt:lpstr>
      <vt:lpstr>Revisão - Autovalores</vt:lpstr>
      <vt:lpstr>Exemplo</vt:lpstr>
      <vt:lpstr>Convergência (voltando...)</vt:lpstr>
      <vt:lpstr>Convergência</vt:lpstr>
      <vt:lpstr>Convergência</vt:lpstr>
      <vt:lpstr>Teorema 3.2</vt:lpstr>
      <vt:lpstr>Exemplo</vt:lpstr>
      <vt:lpstr>Exemplo (Resposta)</vt:lpstr>
      <vt:lpstr>Exemplo (Resposta)</vt:lpstr>
      <vt:lpstr>Teorema 3.2</vt:lpstr>
      <vt:lpstr>Teorema 3.3</vt:lpstr>
      <vt:lpstr>Sistemas Mal-Condicionados</vt:lpstr>
      <vt:lpstr>Exemplo 3.7</vt:lpstr>
      <vt:lpstr>Exemplo 3.7</vt:lpstr>
      <vt:lpstr>Pergunta</vt:lpstr>
      <vt:lpstr>Algumas critérios que podem caracterizar o mal-condicionamento:</vt:lpstr>
      <vt:lpstr>Definição 3.5</vt:lpstr>
      <vt:lpstr>Definição 3.6</vt:lpstr>
      <vt:lpstr>Exemplo 3.9</vt:lpstr>
      <vt:lpstr>Exemplo 3.9</vt:lpstr>
      <vt:lpstr>Exemplo 3.9</vt:lpstr>
      <vt:lpstr>Exempo 3.9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rafael</cp:lastModifiedBy>
  <cp:revision>208</cp:revision>
  <dcterms:created xsi:type="dcterms:W3CDTF">2013-05-23T18:15:36Z</dcterms:created>
  <dcterms:modified xsi:type="dcterms:W3CDTF">2014-10-30T14:34:38Z</dcterms:modified>
</cp:coreProperties>
</file>